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77" r:id="rId6"/>
    <p:sldId id="279" r:id="rId7"/>
    <p:sldId id="280" r:id="rId8"/>
    <p:sldId id="281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79FB68-D9D7-495F-BDC7-8AAA080CB459}">
  <a:tblStyle styleId="{2079FB68-D9D7-495F-BDC7-8AAA080CB4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 snapToGrid="0" snapToObjects="1">
      <p:cViewPr varScale="1">
        <p:scale>
          <a:sx n="68" d="100"/>
          <a:sy n="68" d="100"/>
        </p:scale>
        <p:origin x="76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think this slide has to many words, should we try to shorten it out?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Can we add a table here to show everyone what each mix was made of? Like cement type, aggregate, and pozzolan?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56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This slide would need just a table, showing the results from each test done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44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Decision matrix of how we chose the TPAC LW mix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9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Give details about mix design, very large writing, and easy to read table.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3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Shape 11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5400"/>
              <a:buNone/>
              <a:defRPr sz="5400">
                <a:solidFill>
                  <a:srgbClr val="1C4587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Shape 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None/>
              <a:defRPr>
                <a:solidFill>
                  <a:srgbClr val="1C4587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None/>
              <a:defRPr>
                <a:solidFill>
                  <a:srgbClr val="1C458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None/>
              <a:defRPr>
                <a:solidFill>
                  <a:srgbClr val="1C458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None/>
              <a:defRPr>
                <a:solidFill>
                  <a:srgbClr val="1C458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None/>
              <a:defRPr sz="2400">
                <a:solidFill>
                  <a:srgbClr val="1C458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Shape 4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200"/>
              <a:buNone/>
              <a:defRPr sz="4200">
                <a:solidFill>
                  <a:srgbClr val="1C4587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184850" y="3057150"/>
            <a:ext cx="3176400" cy="16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</a:rPr>
              <a:t>By: Roy Crouch, Stephen Gergal, Fernando Rojo, and Brandy Wagoner</a:t>
            </a:r>
            <a:endParaRPr sz="2200" dirty="0">
              <a:solidFill>
                <a:srgbClr val="FFFFFF"/>
              </a:solidFill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88126" y="203931"/>
            <a:ext cx="416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UGRADS, PCI Big Beam Competition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4-26-2018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0" y="-5010"/>
            <a:ext cx="4865514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Beam Scoring</a:t>
            </a:r>
            <a:endParaRPr dirty="0"/>
          </a:p>
        </p:txBody>
      </p:sp>
      <p:sp>
        <p:nvSpPr>
          <p:cNvPr id="164" name="Shape 164"/>
          <p:cNvSpPr txBox="1"/>
          <p:nvPr/>
        </p:nvSpPr>
        <p:spPr>
          <a:xfrm>
            <a:off x="159123" y="624524"/>
            <a:ext cx="72690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Table </a:t>
            </a:r>
            <a:r>
              <a:rPr lang="en-US" sz="1000" dirty="0"/>
              <a:t>6</a:t>
            </a:r>
            <a:r>
              <a:rPr lang="en" sz="1000" dirty="0" smtClean="0"/>
              <a:t>: </a:t>
            </a:r>
            <a:r>
              <a:rPr lang="en" sz="1000" dirty="0"/>
              <a:t>Decision matrix </a:t>
            </a:r>
            <a:r>
              <a:rPr lang="en" sz="1000" dirty="0" smtClean="0"/>
              <a:t>for the selection of a cross section using parameters defined by PCI.</a:t>
            </a:r>
            <a:endParaRPr sz="1000" dirty="0"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725330"/>
              </p:ext>
            </p:extLst>
          </p:nvPr>
        </p:nvGraphicFramePr>
        <p:xfrm>
          <a:off x="266699" y="932142"/>
          <a:ext cx="6898430" cy="3302002"/>
        </p:xfrm>
        <a:graphic>
          <a:graphicData uri="http://schemas.openxmlformats.org/drawingml/2006/table">
            <a:tbl>
              <a:tblPr/>
              <a:tblGrid>
                <a:gridCol w="912189">
                  <a:extLst>
                    <a:ext uri="{9D8B030D-6E8A-4147-A177-3AD203B41FA5}">
                      <a16:colId xmlns:a16="http://schemas.microsoft.com/office/drawing/2014/main" val="3955993201"/>
                    </a:ext>
                  </a:extLst>
                </a:gridCol>
                <a:gridCol w="407227">
                  <a:extLst>
                    <a:ext uri="{9D8B030D-6E8A-4147-A177-3AD203B41FA5}">
                      <a16:colId xmlns:a16="http://schemas.microsoft.com/office/drawing/2014/main" val="64997366"/>
                    </a:ext>
                  </a:extLst>
                </a:gridCol>
                <a:gridCol w="439806">
                  <a:extLst>
                    <a:ext uri="{9D8B030D-6E8A-4147-A177-3AD203B41FA5}">
                      <a16:colId xmlns:a16="http://schemas.microsoft.com/office/drawing/2014/main" val="2471239559"/>
                    </a:ext>
                  </a:extLst>
                </a:gridCol>
                <a:gridCol w="733009">
                  <a:extLst>
                    <a:ext uri="{9D8B030D-6E8A-4147-A177-3AD203B41FA5}">
                      <a16:colId xmlns:a16="http://schemas.microsoft.com/office/drawing/2014/main" val="3258471963"/>
                    </a:ext>
                  </a:extLst>
                </a:gridCol>
                <a:gridCol w="765587">
                  <a:extLst>
                    <a:ext uri="{9D8B030D-6E8A-4147-A177-3AD203B41FA5}">
                      <a16:colId xmlns:a16="http://schemas.microsoft.com/office/drawing/2014/main" val="1476391492"/>
                    </a:ext>
                  </a:extLst>
                </a:gridCol>
                <a:gridCol w="433401">
                  <a:extLst>
                    <a:ext uri="{9D8B030D-6E8A-4147-A177-3AD203B41FA5}">
                      <a16:colId xmlns:a16="http://schemas.microsoft.com/office/drawing/2014/main" val="643705866"/>
                    </a:ext>
                  </a:extLst>
                </a:gridCol>
                <a:gridCol w="605117">
                  <a:extLst>
                    <a:ext uri="{9D8B030D-6E8A-4147-A177-3AD203B41FA5}">
                      <a16:colId xmlns:a16="http://schemas.microsoft.com/office/drawing/2014/main" val="400299579"/>
                    </a:ext>
                  </a:extLst>
                </a:gridCol>
                <a:gridCol w="558053">
                  <a:extLst>
                    <a:ext uri="{9D8B030D-6E8A-4147-A177-3AD203B41FA5}">
                      <a16:colId xmlns:a16="http://schemas.microsoft.com/office/drawing/2014/main" val="2798268336"/>
                    </a:ext>
                  </a:extLst>
                </a:gridCol>
                <a:gridCol w="551330">
                  <a:extLst>
                    <a:ext uri="{9D8B030D-6E8A-4147-A177-3AD203B41FA5}">
                      <a16:colId xmlns:a16="http://schemas.microsoft.com/office/drawing/2014/main" val="3024843159"/>
                    </a:ext>
                  </a:extLst>
                </a:gridCol>
                <a:gridCol w="705970">
                  <a:extLst>
                    <a:ext uri="{9D8B030D-6E8A-4147-A177-3AD203B41FA5}">
                      <a16:colId xmlns:a16="http://schemas.microsoft.com/office/drawing/2014/main" val="475150527"/>
                    </a:ext>
                  </a:extLst>
                </a:gridCol>
                <a:gridCol w="786741">
                  <a:extLst>
                    <a:ext uri="{9D8B030D-6E8A-4147-A177-3AD203B41FA5}">
                      <a16:colId xmlns:a16="http://schemas.microsoft.com/office/drawing/2014/main" val="3485448801"/>
                    </a:ext>
                  </a:extLst>
                </a:gridCol>
              </a:tblGrid>
              <a:tr h="5351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X-Section Considered</a:t>
                      </a:r>
                      <a:endParaRPr lang="en-US" sz="1100" dirty="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Cost ($)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Rank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Weighted Factor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Weight of Section (plf)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Rank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Weighted Factor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Defl. (in)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Rank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Weighted Factor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Score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855856"/>
                  </a:ext>
                </a:extLst>
              </a:tr>
              <a:tr h="2793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Beam #1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0.745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108.0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0.306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0.579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1.629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129594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Beam #2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0.929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0.833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0.078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1.839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1772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Beam #3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0.997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69.00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0.996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0.017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0.495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2.489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088354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Box Beam #1</a:t>
                      </a:r>
                      <a:endParaRPr lang="en-US" sz="1100" dirty="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0.116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126.0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0.023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0.795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0.911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43618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Bulb T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0.964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0.882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0.016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1.862</a:t>
                      </a:r>
                      <a:endParaRPr lang="en-US" sz="1100" dirty="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324623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 Beam</a:t>
                      </a:r>
                      <a:endParaRPr lang="en-US" sz="1100" dirty="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0.560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108.0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0.318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0.011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0.085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0.963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877695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 Box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Beam #2</a:t>
                      </a:r>
                      <a:endParaRPr lang="en-US" sz="1100" dirty="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0.018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0.520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2.520</a:t>
                      </a:r>
                      <a:endParaRPr lang="en-US" sz="1100" dirty="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982611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Beam #4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0.549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109.00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0.302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0.008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0.852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204269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Beam #5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125.00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0.006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0.027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1.003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386863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 Beam</a:t>
                      </a:r>
                      <a:endParaRPr lang="en-US" sz="1100" dirty="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0.366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120.00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0.114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0.018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0.522</a:t>
                      </a:r>
                      <a:endParaRPr lang="en-US" sz="110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1.002</a:t>
                      </a:r>
                      <a:endParaRPr lang="en-US" sz="1100" dirty="0">
                        <a:effectLst/>
                      </a:endParaRPr>
                    </a:p>
                  </a:txBody>
                  <a:tcPr marL="73508" marR="73508" marT="73508" marB="73508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78716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58913" y="1266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186329" y="932142"/>
            <a:ext cx="0" cy="330200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53659" y="932143"/>
            <a:ext cx="0" cy="330200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66770" y="932141"/>
            <a:ext cx="0" cy="330200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82870" y="932143"/>
            <a:ext cx="0" cy="330200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9123" y="4291826"/>
            <a:ext cx="2619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Selected cross section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Final Beam Design</a:t>
            </a:r>
            <a:endParaRPr dirty="0"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36387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Materials: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 smtClean="0"/>
              <a:t>Tpac’s </a:t>
            </a:r>
            <a:r>
              <a:rPr lang="en" dirty="0"/>
              <a:t>light weight c</a:t>
            </a:r>
            <a:r>
              <a:rPr lang="en" sz="1400" dirty="0"/>
              <a:t>oncrete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#4 </a:t>
            </a:r>
            <a:r>
              <a:rPr lang="en" sz="1400" dirty="0"/>
              <a:t>Compression Steel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 err="1"/>
              <a:t>Prestressing</a:t>
            </a:r>
            <a:r>
              <a:rPr lang="en" sz="1400" dirty="0"/>
              <a:t> strands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Welded Wire Fabric (WWF)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 smtClean="0"/>
              <a:t>Styrofoam in void</a:t>
            </a:r>
            <a:endParaRPr sz="14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Design: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 smtClean="0"/>
              <a:t>Concrete u</a:t>
            </a:r>
            <a:r>
              <a:rPr lang="en" dirty="0" smtClean="0"/>
              <a:t>nit </a:t>
            </a:r>
            <a:r>
              <a:rPr lang="en-US" dirty="0"/>
              <a:t>w</a:t>
            </a:r>
            <a:r>
              <a:rPr lang="en" dirty="0" smtClean="0"/>
              <a:t>eight:126 </a:t>
            </a:r>
            <a:r>
              <a:rPr lang="en" dirty="0"/>
              <a:t>pcf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Total </a:t>
            </a:r>
            <a:r>
              <a:rPr lang="en-US" dirty="0" smtClean="0"/>
              <a:t>w</a:t>
            </a:r>
            <a:r>
              <a:rPr lang="en" dirty="0" smtClean="0"/>
              <a:t>eight</a:t>
            </a:r>
            <a:r>
              <a:rPr lang="en" dirty="0"/>
              <a:t>: </a:t>
            </a:r>
            <a:r>
              <a:rPr lang="en" dirty="0" smtClean="0"/>
              <a:t>1</a:t>
            </a:r>
            <a:r>
              <a:rPr lang="en-US" dirty="0" smtClean="0"/>
              <a:t>,</a:t>
            </a:r>
            <a:r>
              <a:rPr lang="en" dirty="0" smtClean="0"/>
              <a:t>50</a:t>
            </a:r>
            <a:r>
              <a:rPr lang="en-US" dirty="0" smtClean="0"/>
              <a:t>0</a:t>
            </a:r>
            <a:r>
              <a:rPr lang="en" dirty="0" smtClean="0"/>
              <a:t> </a:t>
            </a:r>
            <a:r>
              <a:rPr lang="en" dirty="0" err="1"/>
              <a:t>lbs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Prestressing strands pulled to 31 </a:t>
            </a:r>
            <a:r>
              <a:rPr lang="en" dirty="0" smtClean="0"/>
              <a:t>kips each</a:t>
            </a:r>
            <a:endParaRPr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78" name="Shape 178"/>
          <p:cNvSpPr txBox="1"/>
          <p:nvPr/>
        </p:nvSpPr>
        <p:spPr>
          <a:xfrm>
            <a:off x="4881186" y="4641791"/>
            <a:ext cx="40212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Figure </a:t>
            </a:r>
            <a:r>
              <a:rPr lang="en-US" sz="1000" dirty="0" smtClean="0"/>
              <a:t>8</a:t>
            </a:r>
            <a:r>
              <a:rPr lang="en" sz="1000" dirty="0" smtClean="0"/>
              <a:t>: </a:t>
            </a:r>
            <a:r>
              <a:rPr lang="en" sz="1000" dirty="0"/>
              <a:t>Final cross section design of beam </a:t>
            </a:r>
            <a:endParaRPr sz="1000" dirty="0"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050" name="Picture 2" descr="https://lh3.googleusercontent.com/9u6NfQ8D3uiYKTbrfvKoU0g9UXSKjjFLjHhxqD_tvaKdOReX9vooFJvMUjSceOh8mhPuyYOlcMMoWYkyuaRoeU40v406TRrjlDKxdPgOg--9cOCihr88xBA39iNVnk42d0ygO6rTo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56830" y="324355"/>
            <a:ext cx="4703166" cy="405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1635" y="2197692"/>
            <a:ext cx="105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Void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432202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Beam Fabrication</a:t>
            </a:r>
            <a:endParaRPr dirty="0"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3200" y="819125"/>
            <a:ext cx="2508189" cy="351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840238"/>
            <a:ext cx="2508196" cy="351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9825" y="819125"/>
            <a:ext cx="2538353" cy="355662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6159825" y="4372600"/>
            <a:ext cx="2691000" cy="68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Figure </a:t>
            </a:r>
            <a:r>
              <a:rPr lang="en-US" sz="1200" dirty="0" smtClean="0"/>
              <a:t>11</a:t>
            </a:r>
            <a:r>
              <a:rPr lang="en" sz="1200" dirty="0" smtClean="0"/>
              <a:t>: </a:t>
            </a:r>
            <a:r>
              <a:rPr lang="en-US" sz="1200" dirty="0"/>
              <a:t>C</a:t>
            </a:r>
            <a:r>
              <a:rPr lang="en" sz="1200" dirty="0" err="1" smtClean="0"/>
              <a:t>oncrete</a:t>
            </a:r>
            <a:r>
              <a:rPr lang="en" sz="1200" dirty="0" smtClean="0"/>
              <a:t> </a:t>
            </a:r>
            <a:r>
              <a:rPr lang="en" sz="1200" dirty="0"/>
              <a:t>beam being cast in the custom built form. Picture courtesy of Brandy Wagoner</a:t>
            </a:r>
            <a:endParaRPr sz="1200" dirty="0"/>
          </a:p>
        </p:txBody>
      </p:sp>
      <p:sp>
        <p:nvSpPr>
          <p:cNvPr id="190" name="Shape 190"/>
          <p:cNvSpPr txBox="1"/>
          <p:nvPr/>
        </p:nvSpPr>
        <p:spPr>
          <a:xfrm>
            <a:off x="3201800" y="4360600"/>
            <a:ext cx="2691000" cy="696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Figure </a:t>
            </a:r>
            <a:r>
              <a:rPr lang="en-US" sz="1200" dirty="0" smtClean="0"/>
              <a:t>10</a:t>
            </a:r>
            <a:r>
              <a:rPr lang="en" sz="1200" dirty="0" smtClean="0"/>
              <a:t>: </a:t>
            </a:r>
            <a:r>
              <a:rPr lang="en-US" sz="1200" dirty="0" smtClean="0"/>
              <a:t>Top</a:t>
            </a:r>
            <a:r>
              <a:rPr lang="en" sz="1200" dirty="0" smtClean="0"/>
              <a:t> </a:t>
            </a:r>
            <a:r>
              <a:rPr lang="en" sz="1200" dirty="0"/>
              <a:t>view of beam before </a:t>
            </a:r>
            <a:r>
              <a:rPr lang="en" sz="1200" dirty="0" smtClean="0"/>
              <a:t>casting</a:t>
            </a:r>
            <a:r>
              <a:rPr lang="en-US" sz="1200" dirty="0" smtClean="0"/>
              <a:t>. </a:t>
            </a:r>
            <a:r>
              <a:rPr lang="en" sz="1200" dirty="0" smtClean="0"/>
              <a:t>Picture courtesy </a:t>
            </a:r>
            <a:r>
              <a:rPr lang="en" sz="1200" dirty="0"/>
              <a:t>of Brandy Wagoner</a:t>
            </a:r>
            <a:endParaRPr sz="1200" dirty="0"/>
          </a:p>
        </p:txBody>
      </p:sp>
      <p:sp>
        <p:nvSpPr>
          <p:cNvPr id="191" name="Shape 191"/>
          <p:cNvSpPr txBox="1"/>
          <p:nvPr/>
        </p:nvSpPr>
        <p:spPr>
          <a:xfrm>
            <a:off x="122650" y="4360599"/>
            <a:ext cx="2886300" cy="69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Figure </a:t>
            </a:r>
            <a:r>
              <a:rPr lang="en-US" sz="1200" dirty="0" smtClean="0"/>
              <a:t>9</a:t>
            </a:r>
            <a:r>
              <a:rPr lang="en" sz="1200" dirty="0" smtClean="0"/>
              <a:t>: </a:t>
            </a:r>
            <a:r>
              <a:rPr lang="en" sz="1200" dirty="0"/>
              <a:t>End view of beam before </a:t>
            </a:r>
            <a:r>
              <a:rPr lang="en" sz="1200" dirty="0" smtClean="0"/>
              <a:t>casting</a:t>
            </a:r>
            <a:r>
              <a:rPr lang="en-US" sz="1200" dirty="0" smtClean="0"/>
              <a:t>.</a:t>
            </a:r>
            <a:r>
              <a:rPr lang="en" sz="1200" dirty="0" smtClean="0"/>
              <a:t> Picture </a:t>
            </a:r>
            <a:r>
              <a:rPr lang="en" sz="1200" dirty="0"/>
              <a:t>courtesy of Brandy Wagoner</a:t>
            </a:r>
            <a:endParaRPr sz="12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2795827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Final </a:t>
            </a:r>
            <a:r>
              <a:rPr lang="en" dirty="0"/>
              <a:t>Beam</a:t>
            </a:r>
            <a:endParaRPr dirty="0"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24" y="1316949"/>
            <a:ext cx="3984399" cy="29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246323" y="4383340"/>
            <a:ext cx="3984399" cy="587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Figure </a:t>
            </a:r>
            <a:r>
              <a:rPr lang="en-US" sz="1200" dirty="0" smtClean="0"/>
              <a:t>12</a:t>
            </a:r>
            <a:r>
              <a:rPr lang="en" sz="1200" dirty="0" smtClean="0"/>
              <a:t>:</a:t>
            </a:r>
            <a:r>
              <a:rPr lang="en-US" sz="1200" dirty="0" smtClean="0"/>
              <a:t> Beam casting, still inside form.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/>
              <a:t>Photo Courtesy: TPAC</a:t>
            </a:r>
            <a:r>
              <a:rPr lang="en" sz="1200" dirty="0" smtClean="0"/>
              <a:t> </a:t>
            </a:r>
            <a:endParaRPr sz="1200" dirty="0"/>
          </a:p>
        </p:txBody>
      </p:sp>
      <p:sp>
        <p:nvSpPr>
          <p:cNvPr id="201" name="Shape 201"/>
          <p:cNvSpPr txBox="1"/>
          <p:nvPr/>
        </p:nvSpPr>
        <p:spPr>
          <a:xfrm>
            <a:off x="4662495" y="4305249"/>
            <a:ext cx="3984399" cy="673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Figure </a:t>
            </a:r>
            <a:r>
              <a:rPr lang="en-US" sz="1200" dirty="0" smtClean="0"/>
              <a:t>13</a:t>
            </a:r>
            <a:r>
              <a:rPr lang="en" sz="1200" dirty="0" smtClean="0"/>
              <a:t>:</a:t>
            </a:r>
            <a:r>
              <a:rPr lang="en-US" sz="1200" dirty="0" smtClean="0"/>
              <a:t> Beam sitting outside NAU concrete lab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/>
              <a:t>Photo Courtesy: Fernando Rojo</a:t>
            </a:r>
            <a:endParaRPr sz="1200" dirty="0"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-185" r="8653" b="25058"/>
          <a:stretch/>
        </p:blipFill>
        <p:spPr>
          <a:xfrm>
            <a:off x="4662496" y="1316949"/>
            <a:ext cx="4284281" cy="298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0" y="-5669"/>
            <a:ext cx="5372568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Prediction Calculations</a:t>
            </a:r>
            <a:endParaRPr dirty="0"/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77382" y="1923745"/>
            <a:ext cx="3430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Equation 1: Failure Load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202086" y="1919993"/>
            <a:ext cx="3430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Equation 2: Cracking Load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77382" y="3643137"/>
            <a:ext cx="3430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Equation 3: Stresses experienced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77382" y="1387332"/>
                <a:ext cx="2556597" cy="4558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𝑠𝑤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=33.4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𝑘𝑖𝑝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82" y="1387332"/>
                <a:ext cx="2556597" cy="455894"/>
              </a:xfrm>
              <a:prstGeom prst="rect">
                <a:avLst/>
              </a:prstGeom>
              <a:blipFill>
                <a:blip r:embed="rId3"/>
                <a:stretch>
                  <a:fillRect l="-952" r="-166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02086" y="1464848"/>
                <a:ext cx="2143792" cy="4481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𝑃𝑐𝑟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2∗(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=20.7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𝑘𝑖𝑝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86" y="1464848"/>
                <a:ext cx="2143792" cy="448136"/>
              </a:xfrm>
              <a:prstGeom prst="rect">
                <a:avLst/>
              </a:prstGeom>
              <a:blipFill>
                <a:blip r:embed="rId4"/>
                <a:stretch>
                  <a:fillRect l="-1136" t="-2703" r="-1989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7382" y="3052927"/>
                <a:ext cx="3269668" cy="46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=843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𝑝𝑠𝑖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𝑇𝑒𝑛𝑠𝑖𝑜𝑛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2819 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𝑝𝑠𝑖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𝐶𝑜𝑚𝑝𝑟𝑒𝑠𝑠𝑖𝑜𝑛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82" y="3052927"/>
                <a:ext cx="3269668" cy="465384"/>
              </a:xfrm>
              <a:prstGeom prst="rect">
                <a:avLst/>
              </a:prstGeom>
              <a:blipFill>
                <a:blip r:embed="rId5"/>
                <a:stretch>
                  <a:fillRect r="-373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0" y="5630"/>
            <a:ext cx="211825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Staffing</a:t>
            </a:r>
            <a:endParaRPr dirty="0"/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415600" y="1301075"/>
            <a:ext cx="8503920" cy="3291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0" y="990951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7:  Actual total project hours   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464424" y="949123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</a:t>
            </a:r>
            <a:r>
              <a:rPr lang="en-US" sz="1200" dirty="0"/>
              <a:t>8</a:t>
            </a:r>
            <a:r>
              <a:rPr lang="en-US" sz="1200" dirty="0" smtClean="0"/>
              <a:t>:  Predicted total project hours   </a:t>
            </a:r>
            <a:endParaRPr lang="en-US" sz="12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596350"/>
              </p:ext>
            </p:extLst>
          </p:nvPr>
        </p:nvGraphicFramePr>
        <p:xfrm>
          <a:off x="31142" y="1301075"/>
          <a:ext cx="4433282" cy="1905000"/>
        </p:xfrm>
        <a:graphic>
          <a:graphicData uri="http://schemas.openxmlformats.org/drawingml/2006/table">
            <a:tbl>
              <a:tblPr>
                <a:tableStyleId>{2079FB68-D9D7-495F-BDC7-8AAA080CB459}</a:tableStyleId>
              </a:tblPr>
              <a:tblGrid>
                <a:gridCol w="1867382">
                  <a:extLst>
                    <a:ext uri="{9D8B030D-6E8A-4147-A177-3AD203B41FA5}">
                      <a16:colId xmlns:a16="http://schemas.microsoft.com/office/drawing/2014/main" val="3587580105"/>
                    </a:ext>
                  </a:extLst>
                </a:gridCol>
                <a:gridCol w="668494">
                  <a:extLst>
                    <a:ext uri="{9D8B030D-6E8A-4147-A177-3AD203B41FA5}">
                      <a16:colId xmlns:a16="http://schemas.microsoft.com/office/drawing/2014/main" val="329367636"/>
                    </a:ext>
                  </a:extLst>
                </a:gridCol>
                <a:gridCol w="587295">
                  <a:extLst>
                    <a:ext uri="{9D8B030D-6E8A-4147-A177-3AD203B41FA5}">
                      <a16:colId xmlns:a16="http://schemas.microsoft.com/office/drawing/2014/main" val="3924038551"/>
                    </a:ext>
                  </a:extLst>
                </a:gridCol>
                <a:gridCol w="395711">
                  <a:extLst>
                    <a:ext uri="{9D8B030D-6E8A-4147-A177-3AD203B41FA5}">
                      <a16:colId xmlns:a16="http://schemas.microsoft.com/office/drawing/2014/main" val="151764583"/>
                    </a:ext>
                  </a:extLst>
                </a:gridCol>
                <a:gridCol w="462270">
                  <a:extLst>
                    <a:ext uri="{9D8B030D-6E8A-4147-A177-3AD203B41FA5}">
                      <a16:colId xmlns:a16="http://schemas.microsoft.com/office/drawing/2014/main" val="1780700712"/>
                    </a:ext>
                  </a:extLst>
                </a:gridCol>
                <a:gridCol w="452130">
                  <a:extLst>
                    <a:ext uri="{9D8B030D-6E8A-4147-A177-3AD203B41FA5}">
                      <a16:colId xmlns:a16="http://schemas.microsoft.com/office/drawing/2014/main" val="369502791"/>
                    </a:ext>
                  </a:extLst>
                </a:gridCol>
              </a:tblGrid>
              <a:tr h="1905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Staffing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1827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Task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S. ENG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ENG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Lab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AA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39118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Mix Design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130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19588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Mix Testing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145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43833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Beam Design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5008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Beam Manufacturing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47492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Prediction</a:t>
                      </a:r>
                      <a:r>
                        <a:rPr lang="en-US" sz="1100" u="none" strike="noStrike" baseline="0" dirty="0" smtClean="0">
                          <a:effectLst/>
                          <a:latin typeface="+mj-lt"/>
                        </a:rPr>
                        <a:t> Calculations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33143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Testing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58437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Report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0268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Total Hours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82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265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268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708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17681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356942"/>
              </p:ext>
            </p:extLst>
          </p:nvPr>
        </p:nvGraphicFramePr>
        <p:xfrm>
          <a:off x="4560282" y="1296424"/>
          <a:ext cx="4508886" cy="1905000"/>
        </p:xfrm>
        <a:graphic>
          <a:graphicData uri="http://schemas.openxmlformats.org/drawingml/2006/table">
            <a:tbl>
              <a:tblPr>
                <a:tableStyleId>{2079FB68-D9D7-495F-BDC7-8AAA080CB459}</a:tableStyleId>
              </a:tblPr>
              <a:tblGrid>
                <a:gridCol w="1780098">
                  <a:extLst>
                    <a:ext uri="{9D8B030D-6E8A-4147-A177-3AD203B41FA5}">
                      <a16:colId xmlns:a16="http://schemas.microsoft.com/office/drawing/2014/main" val="688871028"/>
                    </a:ext>
                  </a:extLst>
                </a:gridCol>
                <a:gridCol w="732644">
                  <a:extLst>
                    <a:ext uri="{9D8B030D-6E8A-4147-A177-3AD203B41FA5}">
                      <a16:colId xmlns:a16="http://schemas.microsoft.com/office/drawing/2014/main" val="3034733455"/>
                    </a:ext>
                  </a:extLst>
                </a:gridCol>
                <a:gridCol w="684519">
                  <a:extLst>
                    <a:ext uri="{9D8B030D-6E8A-4147-A177-3AD203B41FA5}">
                      <a16:colId xmlns:a16="http://schemas.microsoft.com/office/drawing/2014/main" val="673368322"/>
                    </a:ext>
                  </a:extLst>
                </a:gridCol>
                <a:gridCol w="424959">
                  <a:extLst>
                    <a:ext uri="{9D8B030D-6E8A-4147-A177-3AD203B41FA5}">
                      <a16:colId xmlns:a16="http://schemas.microsoft.com/office/drawing/2014/main" val="493727393"/>
                    </a:ext>
                  </a:extLst>
                </a:gridCol>
                <a:gridCol w="471663">
                  <a:extLst>
                    <a:ext uri="{9D8B030D-6E8A-4147-A177-3AD203B41FA5}">
                      <a16:colId xmlns:a16="http://schemas.microsoft.com/office/drawing/2014/main" val="2619831911"/>
                    </a:ext>
                  </a:extLst>
                </a:gridCol>
                <a:gridCol w="415003">
                  <a:extLst>
                    <a:ext uri="{9D8B030D-6E8A-4147-A177-3AD203B41FA5}">
                      <a16:colId xmlns:a16="http://schemas.microsoft.com/office/drawing/2014/main" val="2815047939"/>
                    </a:ext>
                  </a:extLst>
                </a:gridCol>
              </a:tblGrid>
              <a:tr h="1905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Staffing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53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Task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S. ENG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ENG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Lab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AA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7235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Mix Design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5028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Mix Testing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9002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Beam Design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3555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Beam Manufacturing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04873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Prediction</a:t>
                      </a:r>
                      <a:r>
                        <a:rPr lang="en-US" sz="11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Calculations</a:t>
                      </a:r>
                      <a:endParaRPr lang="en-US" sz="11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90848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Testing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38379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Report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18799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Total Hours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230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236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624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26217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4941" y="3314854"/>
            <a:ext cx="366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S. </a:t>
            </a:r>
            <a:r>
              <a:rPr lang="en-US" sz="1200" dirty="0" err="1" smtClean="0"/>
              <a:t>Eng</a:t>
            </a:r>
            <a:r>
              <a:rPr lang="en-US" sz="1200" dirty="0" smtClean="0"/>
              <a:t> </a:t>
            </a:r>
            <a:r>
              <a:rPr lang="en-US" sz="1200" dirty="0"/>
              <a:t>=</a:t>
            </a:r>
            <a:r>
              <a:rPr lang="en-US" sz="1200" dirty="0" smtClean="0"/>
              <a:t> Senior Engineer</a:t>
            </a:r>
          </a:p>
          <a:p>
            <a:r>
              <a:rPr lang="en-US" sz="1200" dirty="0" smtClean="0"/>
              <a:t>ENG = Engineer</a:t>
            </a:r>
          </a:p>
          <a:p>
            <a:r>
              <a:rPr lang="en-US" sz="1200" dirty="0" smtClean="0"/>
              <a:t>LAB = Lab Technician</a:t>
            </a:r>
          </a:p>
          <a:p>
            <a:r>
              <a:rPr lang="en-US" sz="1200" dirty="0" smtClean="0"/>
              <a:t>AA = Administrative Assistant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41436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Cost</a:t>
            </a:r>
            <a:endParaRPr dirty="0"/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90836" y="1007547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9: Actual cost of project</a:t>
            </a:r>
            <a:endParaRPr lang="en-US" sz="1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703104"/>
              </p:ext>
            </p:extLst>
          </p:nvPr>
        </p:nvGraphicFramePr>
        <p:xfrm>
          <a:off x="4583950" y="1363563"/>
          <a:ext cx="3888507" cy="2817980"/>
        </p:xfrm>
        <a:graphic>
          <a:graphicData uri="http://schemas.openxmlformats.org/drawingml/2006/table">
            <a:tbl>
              <a:tblPr firstRow="1" firstCol="1" bandRow="1">
                <a:tableStyleId>{2079FB68-D9D7-495F-BDC7-8AAA080CB459}</a:tableStyleId>
              </a:tblPr>
              <a:tblGrid>
                <a:gridCol w="579467">
                  <a:extLst>
                    <a:ext uri="{9D8B030D-6E8A-4147-A177-3AD203B41FA5}">
                      <a16:colId xmlns:a16="http://schemas.microsoft.com/office/drawing/2014/main" val="3940887103"/>
                    </a:ext>
                  </a:extLst>
                </a:gridCol>
                <a:gridCol w="794976">
                  <a:extLst>
                    <a:ext uri="{9D8B030D-6E8A-4147-A177-3AD203B41FA5}">
                      <a16:colId xmlns:a16="http://schemas.microsoft.com/office/drawing/2014/main" val="2631926434"/>
                    </a:ext>
                  </a:extLst>
                </a:gridCol>
                <a:gridCol w="468843">
                  <a:extLst>
                    <a:ext uri="{9D8B030D-6E8A-4147-A177-3AD203B41FA5}">
                      <a16:colId xmlns:a16="http://schemas.microsoft.com/office/drawing/2014/main" val="2733114673"/>
                    </a:ext>
                  </a:extLst>
                </a:gridCol>
                <a:gridCol w="1250245">
                  <a:extLst>
                    <a:ext uri="{9D8B030D-6E8A-4147-A177-3AD203B41FA5}">
                      <a16:colId xmlns:a16="http://schemas.microsoft.com/office/drawing/2014/main" val="2141313347"/>
                    </a:ext>
                  </a:extLst>
                </a:gridCol>
                <a:gridCol w="794976">
                  <a:extLst>
                    <a:ext uri="{9D8B030D-6E8A-4147-A177-3AD203B41FA5}">
                      <a16:colId xmlns:a16="http://schemas.microsoft.com/office/drawing/2014/main" val="730565854"/>
                    </a:ext>
                  </a:extLst>
                </a:gridCol>
              </a:tblGrid>
              <a:tr h="28179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Budget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272254"/>
                  </a:ext>
                </a:extLst>
              </a:tr>
              <a:tr h="28179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Staffing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Personal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Hours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Billing Rate ($/hr)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($)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9450795"/>
                  </a:ext>
                </a:extLst>
              </a:tr>
              <a:tr h="281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S. ENG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10,140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6542551"/>
                  </a:ext>
                </a:extLst>
              </a:tr>
              <a:tr h="281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0570796"/>
                  </a:ext>
                </a:extLst>
              </a:tr>
              <a:tr h="281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9,440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2780255"/>
                  </a:ext>
                </a:extLst>
              </a:tr>
              <a:tr h="281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600036"/>
                  </a:ext>
                </a:extLst>
              </a:tr>
              <a:tr h="2817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Lab Use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7,500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920930"/>
                  </a:ext>
                </a:extLst>
              </a:tr>
              <a:tr h="28179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Fabrication/Shipping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0672409"/>
                  </a:ext>
                </a:extLst>
              </a:tr>
              <a:tr h="28179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Travel Costs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5978462"/>
                  </a:ext>
                </a:extLst>
              </a:tr>
              <a:tr h="28179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cost of project ($)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51,380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37941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26106"/>
              </p:ext>
            </p:extLst>
          </p:nvPr>
        </p:nvGraphicFramePr>
        <p:xfrm>
          <a:off x="190836" y="1363563"/>
          <a:ext cx="3974764" cy="2817980"/>
        </p:xfrm>
        <a:graphic>
          <a:graphicData uri="http://schemas.openxmlformats.org/drawingml/2006/table">
            <a:tbl>
              <a:tblPr firstRow="1" firstCol="1" bandRow="1">
                <a:tableStyleId>{2079FB68-D9D7-495F-BDC7-8AAA080CB459}</a:tableStyleId>
              </a:tblPr>
              <a:tblGrid>
                <a:gridCol w="681997">
                  <a:extLst>
                    <a:ext uri="{9D8B030D-6E8A-4147-A177-3AD203B41FA5}">
                      <a16:colId xmlns:a16="http://schemas.microsoft.com/office/drawing/2014/main" val="4102311402"/>
                    </a:ext>
                  </a:extLst>
                </a:gridCol>
                <a:gridCol w="681997">
                  <a:extLst>
                    <a:ext uri="{9D8B030D-6E8A-4147-A177-3AD203B41FA5}">
                      <a16:colId xmlns:a16="http://schemas.microsoft.com/office/drawing/2014/main" val="2322672163"/>
                    </a:ext>
                  </a:extLst>
                </a:gridCol>
                <a:gridCol w="681997">
                  <a:extLst>
                    <a:ext uri="{9D8B030D-6E8A-4147-A177-3AD203B41FA5}">
                      <a16:colId xmlns:a16="http://schemas.microsoft.com/office/drawing/2014/main" val="1691542719"/>
                    </a:ext>
                  </a:extLst>
                </a:gridCol>
                <a:gridCol w="1246776">
                  <a:extLst>
                    <a:ext uri="{9D8B030D-6E8A-4147-A177-3AD203B41FA5}">
                      <a16:colId xmlns:a16="http://schemas.microsoft.com/office/drawing/2014/main" val="303732890"/>
                    </a:ext>
                  </a:extLst>
                </a:gridCol>
                <a:gridCol w="681997">
                  <a:extLst>
                    <a:ext uri="{9D8B030D-6E8A-4147-A177-3AD203B41FA5}">
                      <a16:colId xmlns:a16="http://schemas.microsoft.com/office/drawing/2014/main" val="2022893288"/>
                    </a:ext>
                  </a:extLst>
                </a:gridCol>
              </a:tblGrid>
              <a:tr h="28179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Budget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287572"/>
                  </a:ext>
                </a:extLst>
              </a:tr>
              <a:tr h="28179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Staffing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Personal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Hours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Billing Rate ($/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($)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1590342"/>
                  </a:ext>
                </a:extLst>
              </a:tr>
              <a:tr h="281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S. ENG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10,660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8954075"/>
                  </a:ext>
                </a:extLst>
              </a:tr>
              <a:tr h="281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18,550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4579572"/>
                  </a:ext>
                </a:extLst>
              </a:tr>
              <a:tr h="281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10,720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463792"/>
                  </a:ext>
                </a:extLst>
              </a:tr>
              <a:tr h="281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2767633"/>
                  </a:ext>
                </a:extLst>
              </a:tr>
              <a:tr h="2817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Lab Use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3522232"/>
                  </a:ext>
                </a:extLst>
              </a:tr>
              <a:tr h="28179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Fabrication/Shipping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430818"/>
                  </a:ext>
                </a:extLst>
              </a:tr>
              <a:tr h="28179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Travel Costs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1643677"/>
                  </a:ext>
                </a:extLst>
              </a:tr>
              <a:tr h="28179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cost of project ($)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57,585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26374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83950" y="1002082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9: Predicted cost of project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894423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Schedule </a:t>
            </a:r>
            <a:endParaRPr dirty="0"/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1036320" y="749965"/>
            <a:ext cx="2245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9: Project Schedule</a:t>
            </a:r>
            <a:endParaRPr lang="en-US" sz="12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63059"/>
              </p:ext>
            </p:extLst>
          </p:nvPr>
        </p:nvGraphicFramePr>
        <p:xfrm>
          <a:off x="1036320" y="1089389"/>
          <a:ext cx="6096000" cy="3770628"/>
        </p:xfrm>
        <a:graphic>
          <a:graphicData uri="http://schemas.openxmlformats.org/drawingml/2006/table">
            <a:tbl>
              <a:tblPr firstRow="1" bandRow="1">
                <a:tableStyleId>{2079FB68-D9D7-495F-BDC7-8AAA080CB459}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5347437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4715226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42598707"/>
                    </a:ext>
                  </a:extLst>
                </a:gridCol>
              </a:tblGrid>
              <a:tr h="314219">
                <a:tc>
                  <a:txBody>
                    <a:bodyPr/>
                    <a:lstStyle/>
                    <a:p>
                      <a:r>
                        <a:rPr lang="en-US" dirty="0" smtClean="0"/>
                        <a:t>Task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Anticipated</a:t>
                      </a:r>
                      <a:r>
                        <a:rPr lang="en-US" baseline="0" dirty="0" smtClean="0"/>
                        <a:t> end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Actual</a:t>
                      </a:r>
                      <a:r>
                        <a:rPr lang="en-US" baseline="0" dirty="0" smtClean="0"/>
                        <a:t> end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695354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Mix Test results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01-19-2018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01-19-2018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739183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Mix Selection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01-26-2018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01-26-2018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246385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MathCad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Model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01-26-2018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01-26-2018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810894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Beam Selection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01-31-2018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02-20-2018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090596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Shop Drawing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02-14-2018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03-06-2018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169375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Prediction Calculations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02-14-2018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02-14-2018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461475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Beam Manufacturing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03-8-2018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04-06-2018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708490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Testing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03-19-2018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05-04-2018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337929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Video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03-22-2018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05-07-2018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838977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Final Report (NAU)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04-2-2018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05-10-2018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485631"/>
                  </a:ext>
                </a:extLst>
              </a:tr>
              <a:tr h="3142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Final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Report (PCI)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04-6-2018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05-10-2018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2389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2874768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References</a:t>
            </a:r>
            <a:endParaRPr dirty="0"/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	TPAC, "TPAC Official Website," [Online]. Available: </a:t>
            </a:r>
            <a:r>
              <a:rPr lang="en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tpacaz.com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[Accessed 30 11 2017].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[2] 	Northern Arizona University, "NAU CEFNS," 21 04 2018.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[3]	Precast/</a:t>
            </a:r>
            <a:r>
              <a:rPr lang="en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Prestressed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Concrete Institute, "PCI," [Online]. Available: </a:t>
            </a:r>
            <a:r>
              <a:rPr lang="en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pci.org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Accessed 30 11 2017].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[4]	PCI, "2018 PCI Big Beam Brochure," [Online]. [Accessed 30 11 2017].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 t="13413" b="34896"/>
          <a:stretch/>
        </p:blipFill>
        <p:spPr>
          <a:xfrm>
            <a:off x="4258300" y="628509"/>
            <a:ext cx="4587900" cy="161890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11700" y="232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 Background</a:t>
            </a:r>
            <a:endParaRPr dirty="0"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222625"/>
            <a:ext cx="4047900" cy="1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PCI is a technical institute for the Precast/</a:t>
            </a:r>
            <a:r>
              <a:rPr lang="en" dirty="0" err="1"/>
              <a:t>Prestressed</a:t>
            </a:r>
            <a:r>
              <a:rPr lang="en" dirty="0"/>
              <a:t> Concrete industry.</a:t>
            </a:r>
            <a:endParaRPr dirty="0"/>
          </a:p>
        </p:txBody>
      </p:sp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902" y="2247422"/>
            <a:ext cx="4472700" cy="108835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311700" y="2437750"/>
            <a:ext cx="38439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This is the </a:t>
            </a:r>
            <a:r>
              <a:rPr lang="en-US" sz="1800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r>
              <a:rPr lang="en" sz="1800" dirty="0" err="1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</a:t>
            </a:r>
            <a:r>
              <a:rPr lang="en" sz="1800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year that NAU will be competing.</a:t>
            </a:r>
            <a:endParaRPr dirty="0"/>
          </a:p>
        </p:txBody>
      </p:sp>
      <p:sp>
        <p:nvSpPr>
          <p:cNvPr id="78" name="Shape 78"/>
          <p:cNvSpPr txBox="1"/>
          <p:nvPr/>
        </p:nvSpPr>
        <p:spPr>
          <a:xfrm>
            <a:off x="311700" y="3462550"/>
            <a:ext cx="35490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This project is generously sponsored by </a:t>
            </a:r>
            <a:r>
              <a:rPr lang="en" sz="1800" dirty="0" smtClean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Tpac, </a:t>
            </a: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 Encon company.</a:t>
            </a:r>
            <a:endParaRPr dirty="0"/>
          </a:p>
        </p:txBody>
      </p:sp>
      <p:pic>
        <p:nvPicPr>
          <p:cNvPr id="79" name="Shape 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0450" y="3462550"/>
            <a:ext cx="3896174" cy="10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4932850" y="2105650"/>
            <a:ext cx="3238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Figure 1: Precast/Prestressed Concrete Institute logo [1]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5029760" y="3102550"/>
            <a:ext cx="3045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Figure 2: Northern Arizona University CEFNS logo [2]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" name="Shape 82"/>
          <p:cNvSpPr txBox="1"/>
          <p:nvPr/>
        </p:nvSpPr>
        <p:spPr>
          <a:xfrm>
            <a:off x="5783192" y="4474450"/>
            <a:ext cx="1428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Figure 3: TPAC logo [3]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261482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Precast/Prestressed Concrete</a:t>
            </a:r>
            <a:endParaRPr dirty="0"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968882"/>
            <a:ext cx="5197278" cy="3790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Precast -  </a:t>
            </a:r>
            <a:r>
              <a:rPr lang="en" dirty="0"/>
              <a:t>C</a:t>
            </a:r>
            <a:r>
              <a:rPr lang="en" dirty="0" smtClean="0"/>
              <a:t>oncrete elements </a:t>
            </a:r>
            <a:r>
              <a:rPr lang="en" dirty="0"/>
              <a:t>are cast </a:t>
            </a:r>
            <a:r>
              <a:rPr lang="en" dirty="0" smtClean="0"/>
              <a:t>off-site and </a:t>
            </a:r>
            <a:r>
              <a:rPr lang="en" dirty="0"/>
              <a:t>shipped to the final in-service </a:t>
            </a:r>
            <a:r>
              <a:rPr lang="en" dirty="0" smtClean="0"/>
              <a:t>location.</a:t>
            </a:r>
            <a:endParaRPr dirty="0"/>
          </a:p>
          <a:p>
            <a:pPr lvl="0">
              <a:spcBef>
                <a:spcPts val="1600"/>
              </a:spcBef>
            </a:pPr>
            <a:r>
              <a:rPr lang="en" dirty="0"/>
              <a:t>Prestressed </a:t>
            </a:r>
            <a:r>
              <a:rPr lang="en" dirty="0" smtClean="0"/>
              <a:t>- </a:t>
            </a:r>
            <a:r>
              <a:rPr lang="en" dirty="0"/>
              <a:t>Structural elements consist of reinforcing </a:t>
            </a:r>
            <a:r>
              <a:rPr lang="en" dirty="0" smtClean="0"/>
              <a:t>steel and high-strength steel strands which are </a:t>
            </a:r>
            <a:r>
              <a:rPr lang="en" dirty="0"/>
              <a:t>pretensioned before the concrete </a:t>
            </a:r>
            <a:r>
              <a:rPr lang="en" dirty="0" smtClean="0"/>
              <a:t>is</a:t>
            </a:r>
            <a:r>
              <a:rPr lang="en-US" dirty="0" smtClean="0"/>
              <a:t> </a:t>
            </a:r>
            <a:r>
              <a:rPr lang="en-US" dirty="0" smtClean="0"/>
              <a:t>cast</a:t>
            </a:r>
            <a:r>
              <a:rPr lang="en" dirty="0" smtClean="0"/>
              <a:t>, </a:t>
            </a:r>
            <a:r>
              <a:rPr lang="en" dirty="0"/>
              <a:t>and cut once the concrete has reached a certain strength. </a:t>
            </a:r>
            <a:r>
              <a:rPr lang="en" dirty="0"/>
              <a:t>T</a:t>
            </a:r>
            <a:r>
              <a:rPr lang="en" dirty="0" smtClean="0"/>
              <a:t>hey </a:t>
            </a:r>
            <a:r>
              <a:rPr lang="en" dirty="0"/>
              <a:t>apply a compressive force </a:t>
            </a:r>
            <a:r>
              <a:rPr lang="en" dirty="0" smtClean="0"/>
              <a:t>on the member, allowing it to </a:t>
            </a:r>
            <a:r>
              <a:rPr lang="en" dirty="0"/>
              <a:t>carry greater loads and span greater </a:t>
            </a:r>
            <a:r>
              <a:rPr lang="en" dirty="0" smtClean="0"/>
              <a:t>distances than mildly reinforced members.</a:t>
            </a:r>
            <a:endParaRPr dirty="0"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0360" y="1428374"/>
            <a:ext cx="3675941" cy="27569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85238" y="4650588"/>
            <a:ext cx="25661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latin typeface="Open Sans"/>
                <a:ea typeface="Open Sans"/>
                <a:cs typeface="Open Sans"/>
                <a:sym typeface="Open Sans"/>
              </a:rPr>
              <a:t>Figure 4: </a:t>
            </a:r>
            <a:r>
              <a:rPr lang="en-US" sz="1050" dirty="0" err="1" smtClean="0">
                <a:latin typeface="Open Sans"/>
                <a:ea typeface="Open Sans"/>
                <a:cs typeface="Open Sans"/>
                <a:sym typeface="Open Sans"/>
              </a:rPr>
              <a:t>Prestressing</a:t>
            </a:r>
            <a:r>
              <a:rPr lang="en-US" sz="1050" dirty="0" smtClean="0">
                <a:latin typeface="Open Sans"/>
                <a:ea typeface="Open Sans"/>
                <a:cs typeface="Open Sans"/>
                <a:sym typeface="Open Sans"/>
              </a:rPr>
              <a:t> strand anchoring device (photo by Roy Crouch)</a:t>
            </a:r>
            <a:endParaRPr lang="en-US" sz="105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0" y="-2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Competition</a:t>
            </a:r>
            <a:endParaRPr dirty="0"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888089" y="912209"/>
            <a:ext cx="3986314" cy="25723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n" b="1" u="sng" dirty="0" smtClean="0">
                <a:solidFill>
                  <a:srgbClr val="002060"/>
                </a:solidFill>
                <a:latin typeface="PT Sans Narrow"/>
                <a:sym typeface="PT Sans Narrow"/>
              </a:rPr>
              <a:t>Competition Design Objective</a:t>
            </a:r>
          </a:p>
          <a:p>
            <a:pPr marL="0" lvl="0" indent="0" algn="ctr">
              <a:lnSpc>
                <a:spcPct val="100000"/>
              </a:lnSpc>
              <a:buNone/>
            </a:pPr>
            <a:endParaRPr lang="en" b="1" dirty="0">
              <a:solidFill>
                <a:srgbClr val="1C4587"/>
              </a:solidFill>
              <a:latin typeface="PT Sans Narrow"/>
              <a:sym typeface="PT Sans Narrow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dirty="0" smtClean="0"/>
              <a:t>D</a:t>
            </a:r>
            <a:r>
              <a:rPr lang="en" dirty="0" smtClean="0"/>
              <a:t>esign a precast/prestressed beam for a cracking capacity of 20 kips and an ultimate capacity between 32 and 39 kips, while minimizing cost and weight and maximizing deflection for prescribed loads.</a:t>
            </a:r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" name="Shape 96"/>
          <p:cNvSpPr txBox="1">
            <a:spLocks/>
          </p:cNvSpPr>
          <p:nvPr/>
        </p:nvSpPr>
        <p:spPr>
          <a:xfrm>
            <a:off x="311700" y="897409"/>
            <a:ext cx="4309800" cy="373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None/>
            </a:pPr>
            <a:r>
              <a:rPr lang="en-US" b="1" u="sng" dirty="0" smtClean="0">
                <a:solidFill>
                  <a:srgbClr val="002060"/>
                </a:solidFill>
              </a:rPr>
              <a:t>Judging Criteria</a:t>
            </a:r>
          </a:p>
          <a:p>
            <a:pPr marL="0" indent="0" algn="ctr">
              <a:buNone/>
            </a:pPr>
            <a:endParaRPr lang="en-US" sz="1200" b="1" u="sng" dirty="0" smtClean="0">
              <a:solidFill>
                <a:srgbClr val="002060"/>
              </a:solidFill>
            </a:endParaRPr>
          </a:p>
          <a:p>
            <a:pPr marL="342900">
              <a:buFont typeface="Open Sans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Design accuracy.</a:t>
            </a:r>
          </a:p>
          <a:p>
            <a:pPr marL="342900">
              <a:buFont typeface="Open Sans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Lowest cost.</a:t>
            </a:r>
          </a:p>
          <a:p>
            <a:pPr marL="342900">
              <a:buFont typeface="Open Sans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Lowest weight.</a:t>
            </a:r>
          </a:p>
          <a:p>
            <a:pPr marL="342900">
              <a:buFont typeface="Open Sans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Largest measured deflection at maximum total applied load. </a:t>
            </a:r>
          </a:p>
          <a:p>
            <a:pPr marL="342900">
              <a:buFont typeface="Open Sans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Most accurate prediction.</a:t>
            </a:r>
          </a:p>
          <a:p>
            <a:pPr marL="342900">
              <a:buFont typeface="Open Sans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Report quality.</a:t>
            </a:r>
          </a:p>
          <a:p>
            <a:pPr marL="342900">
              <a:buFont typeface="Open Sans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Practicality, innovation, and conformance to code.</a:t>
            </a:r>
          </a:p>
          <a:p>
            <a:pPr marL="342900" algn="ctr">
              <a:buFont typeface="Open Sans"/>
              <a:buAutoNum type="arabicPeriod"/>
            </a:pPr>
            <a:endParaRPr lang="en-US" dirty="0"/>
          </a:p>
        </p:txBody>
      </p:sp>
      <p:pic>
        <p:nvPicPr>
          <p:cNvPr id="9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300" y="3785089"/>
            <a:ext cx="2287544" cy="57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1547" y="3785089"/>
            <a:ext cx="2162856" cy="4811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07"/>
          <p:cNvSpPr txBox="1"/>
          <p:nvPr/>
        </p:nvSpPr>
        <p:spPr>
          <a:xfrm>
            <a:off x="4531343" y="4362653"/>
            <a:ext cx="1745457" cy="184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Figure </a:t>
            </a:r>
            <a:r>
              <a:rPr lang="en-US" sz="1200" dirty="0" smtClean="0"/>
              <a:t>5</a:t>
            </a:r>
            <a:r>
              <a:rPr lang="en" sz="1200" dirty="0" smtClean="0"/>
              <a:t>: </a:t>
            </a:r>
            <a:r>
              <a:rPr lang="en" sz="1200" dirty="0"/>
              <a:t>Tpac </a:t>
            </a:r>
            <a:r>
              <a:rPr lang="en" sz="1200" dirty="0" smtClean="0"/>
              <a:t>logo [1]</a:t>
            </a:r>
            <a:endParaRPr sz="1200" dirty="0"/>
          </a:p>
        </p:txBody>
      </p:sp>
      <p:sp>
        <p:nvSpPr>
          <p:cNvPr id="12" name="Shape 109"/>
          <p:cNvSpPr txBox="1"/>
          <p:nvPr/>
        </p:nvSpPr>
        <p:spPr>
          <a:xfrm>
            <a:off x="6807887" y="4362652"/>
            <a:ext cx="2293300" cy="48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Figure </a:t>
            </a:r>
            <a:r>
              <a:rPr lang="en-US" sz="1200" dirty="0" smtClean="0"/>
              <a:t>6</a:t>
            </a:r>
            <a:r>
              <a:rPr lang="en" sz="1200" dirty="0" smtClean="0"/>
              <a:t>: </a:t>
            </a:r>
            <a:r>
              <a:rPr lang="en" sz="1200" dirty="0"/>
              <a:t>Northern Arizona </a:t>
            </a:r>
            <a:r>
              <a:rPr lang="en" sz="1200" dirty="0" smtClean="0"/>
              <a:t>University logo [2]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Mix Design</a:t>
            </a:r>
            <a:endParaRPr dirty="0"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117" y="951926"/>
            <a:ext cx="2309725" cy="286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6190954" y="3914379"/>
            <a:ext cx="2387051" cy="57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Open Sans"/>
                <a:ea typeface="Open Sans"/>
                <a:cs typeface="Open Sans"/>
                <a:sym typeface="Open Sans"/>
              </a:rPr>
              <a:t>Figure </a:t>
            </a:r>
            <a:r>
              <a:rPr lang="en-US" sz="1200" dirty="0" smtClean="0">
                <a:latin typeface="Open Sans"/>
                <a:ea typeface="Open Sans"/>
                <a:cs typeface="Open Sans"/>
                <a:sym typeface="Open Sans"/>
              </a:rPr>
              <a:t>7</a:t>
            </a:r>
            <a:r>
              <a:rPr lang="en" sz="1200" dirty="0" smtClean="0"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sz="1200" dirty="0">
                <a:latin typeface="Open Sans"/>
                <a:ea typeface="Open Sans"/>
                <a:cs typeface="Open Sans"/>
                <a:sym typeface="Open Sans"/>
              </a:rPr>
              <a:t>Broken </a:t>
            </a:r>
            <a:r>
              <a:rPr lang="en" sz="1200" dirty="0" smtClean="0">
                <a:latin typeface="Open Sans"/>
                <a:ea typeface="Open Sans"/>
                <a:cs typeface="Open Sans"/>
                <a:sym typeface="Open Sans"/>
              </a:rPr>
              <a:t>Cylinder after compressive test </a:t>
            </a:r>
            <a:r>
              <a:rPr lang="en" sz="1200" dirty="0">
                <a:latin typeface="Open Sans"/>
                <a:ea typeface="Open Sans"/>
                <a:cs typeface="Open Sans"/>
                <a:sym typeface="Open Sans"/>
              </a:rPr>
              <a:t>(taken by Stephen Gergal)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22" name="Shape 122"/>
          <p:cNvSpPr txBox="1"/>
          <p:nvPr/>
        </p:nvSpPr>
        <p:spPr>
          <a:xfrm>
            <a:off x="311700" y="4617240"/>
            <a:ext cx="21897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*Pumice used as aggregate</a:t>
            </a:r>
            <a:endParaRPr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311700" y="833649"/>
            <a:ext cx="1958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1: Concrete mixes</a:t>
            </a:r>
            <a:endParaRPr lang="en-US" sz="1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412476"/>
              </p:ext>
            </p:extLst>
          </p:nvPr>
        </p:nvGraphicFramePr>
        <p:xfrm>
          <a:off x="311700" y="1221566"/>
          <a:ext cx="5486400" cy="16764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72817987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20185631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21428723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0624315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8052299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57020009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Normal Weight Mixtures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Cement 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Fly Ash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Normal Weight Coarse Aggregate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Fine Aggregate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W/C Ratio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65463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Tpac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NW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1,484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1,268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38247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#1 NW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1,550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1,288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1569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#3 NW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1,390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1,360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0.29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563489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7370" y="241765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200418"/>
              </p:ext>
            </p:extLst>
          </p:nvPr>
        </p:nvGraphicFramePr>
        <p:xfrm>
          <a:off x="311701" y="2891269"/>
          <a:ext cx="5486400" cy="1600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97133727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24116342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323037662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075111138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147400366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95802941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LightweightMixtures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Cement 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Fly Ash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Lightweight Coarse Aggregate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Fine Aggregate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W/C Ratio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20137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Tpac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LW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1,328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0.34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2983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#2 LW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150*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1,200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0881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#4 LW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0.34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253817"/>
                  </a:ext>
                </a:extLst>
              </a:tr>
            </a:tbl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18423" y="289126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0" y="-536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Mix Testing Results</a:t>
            </a: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14980" y="765030"/>
            <a:ext cx="3133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2: Mix testing results</a:t>
            </a:r>
            <a:endParaRPr lang="en-US" sz="1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119603"/>
              </p:ext>
            </p:extLst>
          </p:nvPr>
        </p:nvGraphicFramePr>
        <p:xfrm>
          <a:off x="214980" y="1105019"/>
          <a:ext cx="5810250" cy="1676400"/>
        </p:xfrm>
        <a:graphic>
          <a:graphicData uri="http://schemas.openxmlformats.org/drawingml/2006/table">
            <a:tbl>
              <a:tblPr/>
              <a:tblGrid>
                <a:gridCol w="1209675">
                  <a:extLst>
                    <a:ext uri="{9D8B030D-6E8A-4147-A177-3AD203B41FA5}">
                      <a16:colId xmlns:a16="http://schemas.microsoft.com/office/drawing/2014/main" val="1380578078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4226858023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4092069632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1476638503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3237984788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Normal Weight Mixtures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 Weight (pcf)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Compressive Strength (psi)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Tensile Strength (psi)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Modulus of Elasticity (ksi)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7192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Tpac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NW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10,000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349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5,700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23608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7,130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4,813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0252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147.3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2,360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239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2,769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83004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66875" y="2079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016752"/>
              </p:ext>
            </p:extLst>
          </p:nvPr>
        </p:nvGraphicFramePr>
        <p:xfrm>
          <a:off x="214980" y="2781419"/>
          <a:ext cx="5810250" cy="1676400"/>
        </p:xfrm>
        <a:graphic>
          <a:graphicData uri="http://schemas.openxmlformats.org/drawingml/2006/table">
            <a:tbl>
              <a:tblPr/>
              <a:tblGrid>
                <a:gridCol w="1209675">
                  <a:extLst>
                    <a:ext uri="{9D8B030D-6E8A-4147-A177-3AD203B41FA5}">
                      <a16:colId xmlns:a16="http://schemas.microsoft.com/office/drawing/2014/main" val="3536413492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675693894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1350114090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3730053052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1787239408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Lightweight Mixtures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 Weight (pcf)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Compressive Strength (psi)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Tensile Strength (psi)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Modulus of Elasticity (ksi)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77306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Tpac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LW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126.0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8,000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5,098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01142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126.8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1,312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2,064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16641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118.1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1,526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2,227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667198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66875" y="2079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85296" y="60926"/>
            <a:ext cx="268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Compressive strength test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85294" y="2619398"/>
            <a:ext cx="19393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Tensile strength test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9343" y="586507"/>
            <a:ext cx="1961032" cy="1470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3" b="14417"/>
          <a:stretch/>
        </p:blipFill>
        <p:spPr>
          <a:xfrm>
            <a:off x="6494472" y="2921795"/>
            <a:ext cx="1872465" cy="15360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5296" y="2351923"/>
            <a:ext cx="2566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courtesy: Fernando Rojo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445579" y="4457819"/>
            <a:ext cx="2566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courtesy: Fernando Rojo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846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Mix Scoring</a:t>
            </a:r>
            <a:endParaRPr dirty="0"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405604" y="660621"/>
            <a:ext cx="3782100" cy="28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Table </a:t>
            </a:r>
            <a:r>
              <a:rPr lang="en-US" sz="1200" dirty="0"/>
              <a:t>3</a:t>
            </a:r>
            <a:r>
              <a:rPr lang="en" sz="1200" dirty="0" smtClean="0"/>
              <a:t>: </a:t>
            </a:r>
            <a:r>
              <a:rPr lang="en" sz="1200" dirty="0"/>
              <a:t>Concrete Mix Decision Matrix</a:t>
            </a:r>
            <a:endParaRPr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25109" y="4321875"/>
            <a:ext cx="2544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*LW - Lightweight concrete mix</a:t>
            </a:r>
          </a:p>
          <a:p>
            <a:r>
              <a:rPr lang="en-US" sz="1200" dirty="0"/>
              <a:t>*NW – Normal weight concrete </a:t>
            </a:r>
            <a:r>
              <a:rPr lang="en-US" sz="1200" dirty="0" smtClean="0"/>
              <a:t>mix</a:t>
            </a:r>
            <a:endParaRPr lang="en-US" sz="12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08397"/>
              </p:ext>
            </p:extLst>
          </p:nvPr>
        </p:nvGraphicFramePr>
        <p:xfrm>
          <a:off x="405604" y="985799"/>
          <a:ext cx="7818019" cy="3304152"/>
        </p:xfrm>
        <a:graphic>
          <a:graphicData uri="http://schemas.openxmlformats.org/drawingml/2006/table">
            <a:tbl>
              <a:tblPr/>
              <a:tblGrid>
                <a:gridCol w="1135789">
                  <a:extLst>
                    <a:ext uri="{9D8B030D-6E8A-4147-A177-3AD203B41FA5}">
                      <a16:colId xmlns:a16="http://schemas.microsoft.com/office/drawing/2014/main" val="3940896743"/>
                    </a:ext>
                  </a:extLst>
                </a:gridCol>
                <a:gridCol w="918074">
                  <a:extLst>
                    <a:ext uri="{9D8B030D-6E8A-4147-A177-3AD203B41FA5}">
                      <a16:colId xmlns:a16="http://schemas.microsoft.com/office/drawing/2014/main" val="1800661698"/>
                    </a:ext>
                  </a:extLst>
                </a:gridCol>
                <a:gridCol w="651428">
                  <a:extLst>
                    <a:ext uri="{9D8B030D-6E8A-4147-A177-3AD203B41FA5}">
                      <a16:colId xmlns:a16="http://schemas.microsoft.com/office/drawing/2014/main" val="1740838563"/>
                    </a:ext>
                  </a:extLst>
                </a:gridCol>
                <a:gridCol w="1092295">
                  <a:extLst>
                    <a:ext uri="{9D8B030D-6E8A-4147-A177-3AD203B41FA5}">
                      <a16:colId xmlns:a16="http://schemas.microsoft.com/office/drawing/2014/main" val="1068218746"/>
                    </a:ext>
                  </a:extLst>
                </a:gridCol>
                <a:gridCol w="565887">
                  <a:extLst>
                    <a:ext uri="{9D8B030D-6E8A-4147-A177-3AD203B41FA5}">
                      <a16:colId xmlns:a16="http://schemas.microsoft.com/office/drawing/2014/main" val="3789051817"/>
                    </a:ext>
                  </a:extLst>
                </a:gridCol>
                <a:gridCol w="822511">
                  <a:extLst>
                    <a:ext uri="{9D8B030D-6E8A-4147-A177-3AD203B41FA5}">
                      <a16:colId xmlns:a16="http://schemas.microsoft.com/office/drawing/2014/main" val="1131999085"/>
                    </a:ext>
                  </a:extLst>
                </a:gridCol>
                <a:gridCol w="598788">
                  <a:extLst>
                    <a:ext uri="{9D8B030D-6E8A-4147-A177-3AD203B41FA5}">
                      <a16:colId xmlns:a16="http://schemas.microsoft.com/office/drawing/2014/main" val="3963511471"/>
                    </a:ext>
                  </a:extLst>
                </a:gridCol>
                <a:gridCol w="869064">
                  <a:extLst>
                    <a:ext uri="{9D8B030D-6E8A-4147-A177-3AD203B41FA5}">
                      <a16:colId xmlns:a16="http://schemas.microsoft.com/office/drawing/2014/main" val="2679436780"/>
                    </a:ext>
                  </a:extLst>
                </a:gridCol>
                <a:gridCol w="558429">
                  <a:extLst>
                    <a:ext uri="{9D8B030D-6E8A-4147-A177-3AD203B41FA5}">
                      <a16:colId xmlns:a16="http://schemas.microsoft.com/office/drawing/2014/main" val="4107382971"/>
                    </a:ext>
                  </a:extLst>
                </a:gridCol>
                <a:gridCol w="605754">
                  <a:extLst>
                    <a:ext uri="{9D8B030D-6E8A-4147-A177-3AD203B41FA5}">
                      <a16:colId xmlns:a16="http://schemas.microsoft.com/office/drawing/2014/main" val="1587469108"/>
                    </a:ext>
                  </a:extLst>
                </a:gridCol>
              </a:tblGrid>
              <a:tr h="66420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Mixes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 Weight (pcf)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Rank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Compressive Strength (psi)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Rank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Tensile Strength (psi)</a:t>
                      </a:r>
                      <a:endParaRPr lang="en-US" sz="1300" dirty="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Rank</a:t>
                      </a:r>
                      <a:endParaRPr lang="en-US" sz="1300" dirty="0">
                        <a:effectLst/>
                      </a:endParaRPr>
                    </a:p>
                    <a:p>
                      <a:pPr fontAlgn="t"/>
                      <a:r>
                        <a:rPr lang="en-US" sz="1300" dirty="0">
                          <a:effectLst/>
                        </a:rPr>
                        <a:t/>
                      </a:r>
                      <a:br>
                        <a:rPr lang="en-US" sz="1300" dirty="0">
                          <a:effectLst/>
                        </a:rPr>
                      </a:br>
                      <a:endParaRPr lang="en-US" sz="1300" dirty="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Modulus of Elasticity (ksi)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Rank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Score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32790"/>
                  </a:ext>
                </a:extLst>
              </a:tr>
              <a:tr h="30795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Tpac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NW</a:t>
                      </a:r>
                      <a:endParaRPr lang="en-US" sz="1300" dirty="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148.3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10,000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349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5,700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616913"/>
                  </a:ext>
                </a:extLst>
              </a:tr>
              <a:tr h="30795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#1 NW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148.1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7,130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474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4,813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444339"/>
                  </a:ext>
                </a:extLst>
              </a:tr>
              <a:tr h="30795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#3 NW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147.3</a:t>
                      </a:r>
                      <a:endParaRPr lang="en-US" sz="1300" dirty="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2,360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239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2,769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134445"/>
                  </a:ext>
                </a:extLst>
              </a:tr>
              <a:tr h="30795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Tpac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LW</a:t>
                      </a:r>
                      <a:endParaRPr lang="en-US" sz="1300" dirty="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8,000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5,098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19376"/>
                  </a:ext>
                </a:extLst>
              </a:tr>
              <a:tr h="30795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#2 LW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126.8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1,312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2,064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166219"/>
                  </a:ext>
                </a:extLst>
              </a:tr>
              <a:tr h="30795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 #4 LW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118.1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300" dirty="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1,526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2,227</a:t>
                      </a:r>
                      <a:endParaRPr lang="en-US" sz="1300" dirty="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524921"/>
                  </a:ext>
                </a:extLst>
              </a:tr>
              <a:tr h="458676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Weighted Factor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300">
                          <a:effectLst/>
                        </a:rPr>
                        <a:t> </a:t>
                      </a:r>
                    </a:p>
                  </a:txBody>
                  <a:tcPr marL="87447" marR="87447" marT="87447" marB="87447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.10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300" dirty="0">
                          <a:effectLst/>
                        </a:rPr>
                        <a:t> </a:t>
                      </a:r>
                    </a:p>
                  </a:txBody>
                  <a:tcPr marL="87447" marR="87447" marT="87447" marB="87447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.35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300" dirty="0">
                          <a:effectLst/>
                        </a:rPr>
                        <a:t> </a:t>
                      </a:r>
                    </a:p>
                  </a:txBody>
                  <a:tcPr marL="87447" marR="87447" marT="87447" marB="87447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.25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300" dirty="0">
                          <a:effectLst/>
                        </a:rPr>
                        <a:t> </a:t>
                      </a:r>
                    </a:p>
                  </a:txBody>
                  <a:tcPr marL="87447" marR="87447" marT="87447" marB="87447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.30</a:t>
                      </a:r>
                      <a:endParaRPr lang="en-US" sz="1300">
                        <a:effectLst/>
                      </a:endParaRPr>
                    </a:p>
                  </a:txBody>
                  <a:tcPr marL="87447" marR="87447" marT="87447" marB="87447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300" dirty="0">
                          <a:effectLst/>
                        </a:rPr>
                        <a:t> </a:t>
                      </a:r>
                    </a:p>
                  </a:txBody>
                  <a:tcPr marL="87447" marR="87447" marT="87447" marB="87447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198757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60438" y="1265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Final Mix Design: TPAC’s LW Mix</a:t>
            </a:r>
            <a:endParaRPr dirty="0"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94280" y="688645"/>
            <a:ext cx="243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4: </a:t>
            </a:r>
            <a:r>
              <a:rPr lang="en-US" sz="1200" dirty="0" err="1" smtClean="0"/>
              <a:t>Tpac</a:t>
            </a:r>
            <a:r>
              <a:rPr lang="en-US" sz="1200" dirty="0" smtClean="0"/>
              <a:t> LW Composition</a:t>
            </a:r>
            <a:endParaRPr lang="en-US" sz="1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010601"/>
              </p:ext>
            </p:extLst>
          </p:nvPr>
        </p:nvGraphicFramePr>
        <p:xfrm>
          <a:off x="237098" y="1063419"/>
          <a:ext cx="3876675" cy="3278505"/>
        </p:xfrm>
        <a:graphic>
          <a:graphicData uri="http://schemas.openxmlformats.org/drawingml/2006/table">
            <a:tbl>
              <a:tblPr/>
              <a:tblGrid>
                <a:gridCol w="1876425">
                  <a:extLst>
                    <a:ext uri="{9D8B030D-6E8A-4147-A177-3AD203B41FA5}">
                      <a16:colId xmlns:a16="http://schemas.microsoft.com/office/drawing/2014/main" val="56279935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230385874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3954950247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Material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Weight (lbs/CY)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Volume (CF/CY)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714306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Cement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00318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Admixture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(30% Fly Ash)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65817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Coarse Aggregate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04050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Sand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1,328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1230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565596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Air Entrainment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0.27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399699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33663" y="1277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02478"/>
              </p:ext>
            </p:extLst>
          </p:nvPr>
        </p:nvGraphicFramePr>
        <p:xfrm>
          <a:off x="4618411" y="1063419"/>
          <a:ext cx="4162425" cy="3293745"/>
        </p:xfrm>
        <a:graphic>
          <a:graphicData uri="http://schemas.openxmlformats.org/drawingml/2006/table">
            <a:tbl>
              <a:tblPr/>
              <a:tblGrid>
                <a:gridCol w="2105025">
                  <a:extLst>
                    <a:ext uri="{9D8B030D-6E8A-4147-A177-3AD203B41FA5}">
                      <a16:colId xmlns:a16="http://schemas.microsoft.com/office/drawing/2014/main" val="187270181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166487284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Admixtures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30197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Advacast 575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Improves Workability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96851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VmarF 100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Improves Consolidation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566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Recover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Stabilizes Hydration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9599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Day Strength (psi)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5,000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05587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Day Strength (psi)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8,000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43235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W/C Ratio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0.337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62623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 Weight (pcf)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126.0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440325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18412" y="106405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48139" y="688644"/>
            <a:ext cx="243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5: </a:t>
            </a:r>
            <a:r>
              <a:rPr lang="en-US" sz="1200" dirty="0" err="1" smtClean="0"/>
              <a:t>Tpac</a:t>
            </a:r>
            <a:r>
              <a:rPr lang="en-US" sz="1200" dirty="0" smtClean="0"/>
              <a:t> LW Characteristics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88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0" y="2063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Cross Section Design</a:t>
            </a:r>
            <a:endParaRPr dirty="0"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442825" y="1152425"/>
            <a:ext cx="46905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MathCAD model is designed </a:t>
            </a:r>
            <a:r>
              <a:rPr lang="en" dirty="0" smtClean="0"/>
              <a:t>to analyze: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Stresses at release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Cracking load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Ultimate capacity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Shear </a:t>
            </a:r>
            <a:r>
              <a:rPr lang="en-US" dirty="0" smtClean="0"/>
              <a:t>capacity 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Each </a:t>
            </a:r>
            <a:r>
              <a:rPr lang="en" dirty="0"/>
              <a:t>cross section is </a:t>
            </a:r>
            <a:r>
              <a:rPr lang="en" dirty="0" smtClean="0"/>
              <a:t>analyzed </a:t>
            </a:r>
            <a:r>
              <a:rPr lang="en" dirty="0"/>
              <a:t>for: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20 kip cracking capacity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Ultimate failure between 32 and 39 kips</a:t>
            </a:r>
            <a:endParaRPr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54" name="Shape 154"/>
          <p:cNvSpPr txBox="1"/>
          <p:nvPr/>
        </p:nvSpPr>
        <p:spPr>
          <a:xfrm>
            <a:off x="5133325" y="2566725"/>
            <a:ext cx="35187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Scoring </a:t>
            </a:r>
            <a:r>
              <a:rPr lang="en" dirty="0" smtClean="0"/>
              <a:t>=</a:t>
            </a:r>
            <a:r>
              <a:rPr lang="en-US" dirty="0" smtClean="0"/>
              <a:t>     </a:t>
            </a:r>
            <a:r>
              <a:rPr lang="en" dirty="0" smtClean="0"/>
              <a:t> </a:t>
            </a:r>
            <a:r>
              <a:rPr lang="en" u="sng" dirty="0" smtClean="0"/>
              <a:t>   </a:t>
            </a:r>
            <a:r>
              <a:rPr lang="en" u="sng" dirty="0"/>
              <a:t>(value- worst value) </a:t>
            </a:r>
            <a:endParaRPr u="sng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     </a:t>
            </a:r>
            <a:r>
              <a:rPr lang="en-US" dirty="0" smtClean="0"/>
              <a:t>	</a:t>
            </a:r>
            <a:r>
              <a:rPr lang="en" dirty="0" smtClean="0"/>
              <a:t>(best value -</a:t>
            </a:r>
            <a:r>
              <a:rPr lang="en-US" dirty="0" smtClean="0"/>
              <a:t> </a:t>
            </a:r>
            <a:r>
              <a:rPr lang="en" dirty="0" smtClean="0"/>
              <a:t>worst value)</a:t>
            </a:r>
            <a:endParaRPr dirty="0"/>
          </a:p>
        </p:txBody>
      </p:sp>
      <p:sp>
        <p:nvSpPr>
          <p:cNvPr id="155" name="Shape 155"/>
          <p:cNvSpPr txBox="1"/>
          <p:nvPr/>
        </p:nvSpPr>
        <p:spPr>
          <a:xfrm>
            <a:off x="5529275" y="1683325"/>
            <a:ext cx="25134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Shape 156"/>
          <p:cNvSpPr txBox="1"/>
          <p:nvPr/>
        </p:nvSpPr>
        <p:spPr>
          <a:xfrm>
            <a:off x="5026625" y="266500"/>
            <a:ext cx="3986100" cy="20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Decision matrix is scored on: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Lowest cost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Lowest weight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Largest deflection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1544</Words>
  <Application>Microsoft Office PowerPoint</Application>
  <PresentationFormat>On-screen Show (16:9)</PresentationFormat>
  <Paragraphs>681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 Math</vt:lpstr>
      <vt:lpstr>Open Sans</vt:lpstr>
      <vt:lpstr>PT Sans Narrow</vt:lpstr>
      <vt:lpstr>Tropic</vt:lpstr>
      <vt:lpstr>PowerPoint Presentation</vt:lpstr>
      <vt:lpstr>Project Background</vt:lpstr>
      <vt:lpstr>Precast/Prestressed Concrete</vt:lpstr>
      <vt:lpstr>The Competition</vt:lpstr>
      <vt:lpstr>Mix Design</vt:lpstr>
      <vt:lpstr>Mix Testing Results </vt:lpstr>
      <vt:lpstr>Mix Scoring</vt:lpstr>
      <vt:lpstr>Final Mix Design: TPAC’s LW Mix</vt:lpstr>
      <vt:lpstr>Cross Section Design</vt:lpstr>
      <vt:lpstr>Beam Scoring</vt:lpstr>
      <vt:lpstr>Final Beam Design</vt:lpstr>
      <vt:lpstr>Beam Fabrication</vt:lpstr>
      <vt:lpstr>Final Beam</vt:lpstr>
      <vt:lpstr>Prediction Calculations</vt:lpstr>
      <vt:lpstr>Staffing</vt:lpstr>
      <vt:lpstr>Cost</vt:lpstr>
      <vt:lpstr>Schedule 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Rojo</dc:creator>
  <cp:lastModifiedBy>NAU Student</cp:lastModifiedBy>
  <cp:revision>58</cp:revision>
  <dcterms:modified xsi:type="dcterms:W3CDTF">2018-04-27T09:17:10Z</dcterms:modified>
</cp:coreProperties>
</file>